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1" r:id="rId10"/>
    <p:sldId id="272" r:id="rId11"/>
    <p:sldId id="275" r:id="rId12"/>
    <p:sldId id="287" r:id="rId13"/>
    <p:sldId id="304" r:id="rId14"/>
    <p:sldId id="302" r:id="rId15"/>
    <p:sldId id="303" r:id="rId16"/>
    <p:sldId id="288" r:id="rId17"/>
    <p:sldId id="305" r:id="rId18"/>
    <p:sldId id="306" r:id="rId19"/>
    <p:sldId id="308" r:id="rId20"/>
    <p:sldId id="309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26E3-BEF6-4A89-AD2B-E3D4820C46A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A689-6CC0-49D9-8D28-07A69727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0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9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3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002270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4629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EF9-2E64-44D0-B552-8A1B983B2EF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3685-8711-42F6-A8A5-C9C1361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7" y="-140132"/>
            <a:ext cx="12187592" cy="6855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8C6575-801C-4F6E-839C-957AA570E83A}"/>
              </a:ext>
            </a:extLst>
          </p:cNvPr>
          <p:cNvSpPr txBox="1"/>
          <p:nvPr/>
        </p:nvSpPr>
        <p:spPr>
          <a:xfrm>
            <a:off x="4933908" y="1144267"/>
            <a:ext cx="350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4000" b="1" smtClean="0"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VIẾT</a:t>
            </a:r>
            <a:endParaRPr lang="en-US" sz="4000" b="1" dirty="0"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2674174" y="1852153"/>
            <a:ext cx="67763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VẤN ĐỀ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17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82481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8473" y="126606"/>
          <a:ext cx="11943471" cy="66118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1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5829"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Bằng chứng của sự tha thứ: 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128">
                <a:tc>
                  <a:txBody>
                    <a:bodyPr/>
                    <a:lstStyle/>
                    <a:p>
                      <a:pPr marR="36195" algn="just"/>
                      <a:r>
                        <a:rPr lang="vi-VN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Đoạn văn có chức năng giải thích và đoạn văn có chức năng bổ sung, xem xét vấn đề từ nhiều khía cạnh.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889">
                <a:tc>
                  <a:txBody>
                    <a:bodyPr/>
                    <a:lstStyle/>
                    <a:p>
                      <a:pPr marR="36195" algn="just"/>
                      <a:r>
                        <a:rPr lang="vi-VN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bài: Đề xuất giải pháp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973">
                <a:tc>
                  <a:txBody>
                    <a:bodyPr/>
                    <a:lstStyle/>
                    <a:p>
                      <a:pPr marR="36195" algn="just"/>
                      <a:endParaRPr lang="en-US" sz="2400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6195" algn="just"/>
                      <a:r>
                        <a:rPr lang="vi-VN" sz="24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 </a:t>
                      </a:r>
                      <a:r>
                        <a:rPr lang="vi-VN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văn nghị luận cần: 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63218" y="118127"/>
            <a:ext cx="7922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Những bức thư gửi lời xin lỗi của phạm nhận trong trại giam Gia Trung gửi người bị hại đã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 chục thư hồi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36195"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Ý kiến của nhà văn Gu-i-li-am A-thơ-rơ Gu-ơ- rơ: Cuộc sống nếu không có tha thứ thì chỉ là tù ngục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36195"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Nghiên cứu c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bác sĩ Ca-ren Xơ-goát: sự tha thứ giúp giải tỏa căng thẳng…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3218" y="2776843"/>
            <a:ext cx="4196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algn="just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(2), (5), (7)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6943" y="4072933"/>
            <a:ext cx="8128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Đặt mình vào vị trí của người khác để cố gắng hiểu họ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36195"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Viết thư cho người từng mắc lỗi để thể hiện sự tha thứ và tình yêu thương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3929" y="5273262"/>
            <a:ext cx="8021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ưa ra những ý kiến, lí lẽ hợp lí, bằng chứng rõ ràng, xác thực, đa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dạng; các lí lẽ bằng chứng sắp xếp trình tự hợp lí thể hiện rõ quan điểm tán thành hay phản đối của người viết 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5606A5-9A05-4654-A7A4-75461C99C3A0}"/>
              </a:ext>
            </a:extLst>
          </p:cNvPr>
          <p:cNvGrpSpPr>
            <a:grpSpLocks/>
          </p:cNvGrpSpPr>
          <p:nvPr/>
        </p:nvGrpSpPr>
        <p:grpSpPr bwMode="auto">
          <a:xfrm>
            <a:off x="155643" y="1"/>
            <a:ext cx="11801665" cy="6673174"/>
            <a:chOff x="1608" y="1152"/>
            <a:chExt cx="8448" cy="67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006099E-3E00-4C2B-A3D1-597A27E3C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3444"/>
              <a:ext cx="2712" cy="21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538135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r>
                <a:rPr lang="en-US" sz="2400" b="1" kern="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b="1" kern="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b="1" kern="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zh-CN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055565-6A0B-4D22-BE5D-14F2013A9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5" y="1152"/>
              <a:ext cx="3349" cy="1548"/>
            </a:xfrm>
            <a:prstGeom prst="ellipse">
              <a:avLst/>
            </a:prstGeom>
            <a:solidFill>
              <a:srgbClr val="C5E0B3"/>
            </a:solidFill>
            <a:ln w="9525">
              <a:solidFill>
                <a:srgbClr val="C5E0B3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Ý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kiến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</a:t>
              </a: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50E149CF-A571-4944-BEB4-7992B57CF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" y="4140"/>
              <a:ext cx="612" cy="852"/>
            </a:xfrm>
            <a:prstGeom prst="rightArrow">
              <a:avLst>
                <a:gd name="adj1" fmla="val 44370"/>
                <a:gd name="adj2" fmla="val 44606"/>
              </a:avLst>
            </a:prstGeom>
            <a:solidFill>
              <a:srgbClr val="A8D08D"/>
            </a:solidFill>
            <a:ln w="9525">
              <a:solidFill>
                <a:srgbClr val="A8D08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40CB740A-A394-4355-9738-3C9B26218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77" y="2664"/>
              <a:ext cx="612" cy="852"/>
            </a:xfrm>
            <a:prstGeom prst="rightArrow">
              <a:avLst>
                <a:gd name="adj1" fmla="val 44370"/>
                <a:gd name="adj2" fmla="val 44606"/>
              </a:avLst>
            </a:prstGeom>
            <a:solidFill>
              <a:srgbClr val="A8D08D"/>
            </a:solidFill>
            <a:ln w="9525">
              <a:solidFill>
                <a:srgbClr val="A8D08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44548711-7C63-4F5A-9419-2258A755ED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30965">
              <a:off x="5692" y="5514"/>
              <a:ext cx="550" cy="852"/>
            </a:xfrm>
            <a:prstGeom prst="rightArrow">
              <a:avLst>
                <a:gd name="adj1" fmla="val 44370"/>
                <a:gd name="adj2" fmla="val 44606"/>
              </a:avLst>
            </a:prstGeom>
            <a:solidFill>
              <a:srgbClr val="A8D08D"/>
            </a:solidFill>
            <a:ln w="9525">
              <a:solidFill>
                <a:srgbClr val="A8D08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1D229DB6-C566-4B2E-B8EF-9A80730E9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864" y="4089"/>
              <a:ext cx="612" cy="852"/>
            </a:xfrm>
            <a:prstGeom prst="rightArrow">
              <a:avLst>
                <a:gd name="adj1" fmla="val 44370"/>
                <a:gd name="adj2" fmla="val 44606"/>
              </a:avLst>
            </a:prstGeom>
            <a:solidFill>
              <a:srgbClr val="A8D08D"/>
            </a:solidFill>
            <a:ln w="9525">
              <a:solidFill>
                <a:srgbClr val="A8D08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A5747BC-719F-4848-BDB6-B22EFD08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" y="2784"/>
              <a:ext cx="2256" cy="2640"/>
            </a:xfrm>
            <a:prstGeom prst="ellipse">
              <a:avLst/>
            </a:prstGeom>
            <a:solidFill>
              <a:srgbClr val="C5E0B3"/>
            </a:solidFill>
            <a:ln w="9525">
              <a:solidFill>
                <a:srgbClr val="C5E0B3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D13591-C5AD-4875-98B7-B64B5EC45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6384"/>
              <a:ext cx="4206" cy="1548"/>
            </a:xfrm>
            <a:prstGeom prst="ellipse">
              <a:avLst/>
            </a:prstGeom>
            <a:solidFill>
              <a:srgbClr val="C5E0B3"/>
            </a:solidFill>
            <a:ln w="9525">
              <a:solidFill>
                <a:srgbClr val="C5E0B3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 kiến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………………………………………………………...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CDAB02-8DAE-41E2-9B17-173000087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3684"/>
              <a:ext cx="2256" cy="2256"/>
            </a:xfrm>
            <a:prstGeom prst="ellipse">
              <a:avLst/>
            </a:prstGeom>
            <a:solidFill>
              <a:srgbClr val="C5E0B3"/>
            </a:solidFill>
            <a:ln w="9525">
              <a:solidFill>
                <a:srgbClr val="C5E0B3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1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8706" y="4128466"/>
            <a:ext cx="2287228" cy="228722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" y="1261238"/>
            <a:ext cx="11985901" cy="4880158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400" y="57224"/>
            <a:ext cx="1104692" cy="78172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4254" y="28694"/>
            <a:ext cx="1246880" cy="1620501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3282" y="5491411"/>
            <a:ext cx="1837058" cy="1299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1166878" y="2007455"/>
            <a:ext cx="10126531" cy="25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7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4217"/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NV1: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Xác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định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đề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,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tìm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ý,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lập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dàn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ý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cho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đề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văn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trên</a:t>
            </a:r>
            <a:endParaRPr lang="en-US" sz="3199" b="1" i="1" dirty="0" smtClean="0">
              <a:solidFill>
                <a:srgbClr val="00206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algn="just" defTabSz="914217"/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NV2: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Hoàn</a:t>
            </a:r>
            <a:r>
              <a:rPr lang="en-US" sz="3199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thành</a:t>
            </a:r>
            <a:r>
              <a:rPr lang="en-US" sz="3199" b="1" i="1" dirty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lang="en-US" sz="3199" b="1" i="1" dirty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viết</a:t>
            </a:r>
            <a:r>
              <a:rPr lang="en-US" sz="3199" b="1" i="1" dirty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cho</a:t>
            </a:r>
            <a:r>
              <a:rPr lang="en-US" sz="3199" b="1" i="1" dirty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lang="en-US" sz="3199" b="1" i="1" dirty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199" b="1" i="1" dirty="0" err="1" smtClean="0">
                <a:solidFill>
                  <a:srgbClr val="002060"/>
                </a:solidFill>
                <a:latin typeface="Times New Roman" pitchFamily="18" charset="0"/>
                <a:ea typeface="黑体"/>
                <a:cs typeface="Times New Roman" panose="02020603050405020304" pitchFamily="18" charset="0"/>
              </a:rPr>
              <a:t>trên</a:t>
            </a:r>
            <a:endParaRPr lang="en-US" sz="3199" b="1" dirty="0">
              <a:solidFill>
                <a:srgbClr val="00206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7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3930340" y="172050"/>
            <a:ext cx="4719562" cy="110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altLang="zh-C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599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67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4" y="907277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Mở bài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– Giới thiệu khái quát về Internet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– Dẫn dắt vào vấn đề tác động của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4" y="379243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Thân bài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a. Tác động tích cực của internet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Đối với cuộc sống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Internet là kênh thông tin khổng lồ, từ điển bách khoa đồ sộ, là thế giới tri thức phong phú, đa dạng, cập nhật.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Internet là phương tiện trao đổi, giao lưu, giải trí giữa mọi người trên toàn thế giới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Internet có mặt trong mọi mặt đời sống như kinh tế – chính trị, văn hóa – xã hội, góp phần không nhỏ cho sự phát triển của các ngành kinh tế.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Đối với con người đặc biệt là với học sinh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Tiếp cận với nguồn tri thức khổng lồ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Học tập qua mạng, chủ động tìm kiếm những phương pháp học tập hay, mới lạ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Là sân chơi bổ ích, giải trí đa màu sắc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Cập nhật tình hình trong nước và trên thế giới mọi lúc mọi nơi</a:t>
            </a:r>
          </a:p>
        </p:txBody>
      </p:sp>
    </p:spTree>
    <p:extLst>
      <p:ext uri="{BB962C8B-B14F-4D97-AF65-F5344CB8AC3E}">
        <p14:creationId xmlns:p14="http://schemas.microsoft.com/office/powerpoint/2010/main" val="2566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12199362" cy="6852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420" y="148178"/>
            <a:ext cx="117887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 Tác động tiêu cực của internet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Đối với cuộc sống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Nguồn thông tin chưa được kiểm chứng, xác thực một cách chặt chẽ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Chứa nhiều tin xấu, bạo động, lừa đảo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Lạm dụng internet dẫn đến hao tốn thời gian, sức khỏe và tiền bạc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Đối với con người, thanh niên, học sinh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Tình trạng nghiện internet, nghiện các trò chơi điện tử bỏ bê học hành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Lạm dụng, sử dụng không đúng mục đích các nền tảng mạng xã hội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Dễ bị lôi kéo, dụ dỗ, chia sẻ thông tin sai lệch trên mạng xã hội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c. Giải pháp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Sử dụng internet đúng cách, đúng mục đích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Sử dụng internet một cách văn hóa, có chọn lọc và kiểm duyệt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– Hạn chế để lộ thông tin cá nhân trên mạng internet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3. Kết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Khẳng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định lại ý kiến của bản thân.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học nhận thức và hành động</a:t>
            </a:r>
          </a:p>
        </p:txBody>
      </p:sp>
    </p:spTree>
    <p:extLst>
      <p:ext uri="{BB962C8B-B14F-4D97-AF65-F5344CB8AC3E}">
        <p14:creationId xmlns:p14="http://schemas.microsoft.com/office/powerpoint/2010/main" val="5001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" y="1786677"/>
            <a:ext cx="4300649" cy="2351312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994" y="730614"/>
            <a:ext cx="1104692" cy="78172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128" y="436544"/>
            <a:ext cx="1246880" cy="1620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554182" y="2198848"/>
            <a:ext cx="3504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*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cũ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hoàn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NV 2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phần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vận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4056942"/>
            <a:ext cx="1387026" cy="2632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41">
            <a:extLst>
              <a:ext uri="{FF2B5EF4-FFF2-40B4-BE49-F238E27FC236}">
                <a16:creationId xmlns:a16="http://schemas.microsoft.com/office/drawing/2014/main" id="{5B099D9A-4075-406C-A1F6-B7AAA8071D6D}"/>
              </a:ext>
            </a:extLst>
          </p:cNvPr>
          <p:cNvSpPr txBox="1"/>
          <p:nvPr/>
        </p:nvSpPr>
        <p:spPr>
          <a:xfrm>
            <a:off x="1210753" y="83718"/>
            <a:ext cx="7098500" cy="7693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4399" b="1" i="0" u="none" strike="noStrike" kern="1200" cap="none" spc="0" normalizeH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DẪN TỰ HỌC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59">
            <a:extLst>
              <a:ext uri="{FF2B5EF4-FFF2-40B4-BE49-F238E27FC236}">
                <a16:creationId xmlns:a16="http://schemas.microsoft.com/office/drawing/2014/main" id="{4AF0D3A7-9861-4A52-B1DB-CF5BC126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319" y="1652098"/>
            <a:ext cx="7473015" cy="2209339"/>
          </a:xfrm>
          <a:prstGeom prst="rect">
            <a:avLst/>
          </a:prstGeom>
        </p:spPr>
      </p:pic>
      <p:pic>
        <p:nvPicPr>
          <p:cNvPr id="18" name="图片 69">
            <a:extLst>
              <a:ext uri="{FF2B5EF4-FFF2-40B4-BE49-F238E27FC236}">
                <a16:creationId xmlns:a16="http://schemas.microsoft.com/office/drawing/2014/main" id="{D554DD5B-8688-469D-B92B-AEEB467187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4317" y="1121474"/>
            <a:ext cx="1104692" cy="7817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A63FFC-8413-44C3-A37E-0A07997EF13A}"/>
              </a:ext>
            </a:extLst>
          </p:cNvPr>
          <p:cNvSpPr/>
          <p:nvPr/>
        </p:nvSpPr>
        <p:spPr>
          <a:xfrm>
            <a:off x="5172586" y="2093962"/>
            <a:ext cx="6074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mới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chuẩn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bị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hoàn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thiện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chuẩn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bị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ở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nói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nghe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8" name="图片 69">
            <a:extLst>
              <a:ext uri="{FF2B5EF4-FFF2-40B4-BE49-F238E27FC236}">
                <a16:creationId xmlns:a16="http://schemas.microsoft.com/office/drawing/2014/main" id="{7FAFBB51-57D9-4593-A653-5F9AA05D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909" y="543675"/>
            <a:ext cx="1104692" cy="7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28440" y="186194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53377" y="1766599"/>
            <a:ext cx="288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Candara" panose="020E0502030303020204" pitchFamily="34" charset="0"/>
              </a:rPr>
              <a:t>Nói</a:t>
            </a:r>
            <a:r>
              <a:rPr lang="en-US" sz="4000" b="1" i="1" dirty="0" smtClean="0">
                <a:latin typeface="Candara" panose="020E0502030303020204" pitchFamily="34" charset="0"/>
              </a:rPr>
              <a:t> </a:t>
            </a:r>
            <a:r>
              <a:rPr lang="en-US" sz="4000" b="1" i="1" dirty="0" err="1" smtClean="0">
                <a:latin typeface="Candara" panose="020E0502030303020204" pitchFamily="34" charset="0"/>
              </a:rPr>
              <a:t>và</a:t>
            </a:r>
            <a:r>
              <a:rPr lang="en-US" sz="4000" b="1" i="1" dirty="0" smtClean="0">
                <a:latin typeface="Candara" panose="020E0502030303020204" pitchFamily="34" charset="0"/>
              </a:rPr>
              <a:t> </a:t>
            </a:r>
            <a:r>
              <a:rPr lang="en-US" sz="4000" b="1" i="1" dirty="0" err="1" smtClean="0">
                <a:latin typeface="Candara" panose="020E0502030303020204" pitchFamily="34" charset="0"/>
              </a:rPr>
              <a:t>nghe</a:t>
            </a:r>
            <a:r>
              <a:rPr lang="en-US" sz="4000" b="1" i="1" dirty="0" smtClean="0">
                <a:latin typeface="Candara" panose="020E0502030303020204" pitchFamily="34" charset="0"/>
              </a:rPr>
              <a:t>:</a:t>
            </a:r>
            <a:endParaRPr lang="en-US" sz="4000" b="1" i="1" dirty="0">
              <a:latin typeface="Candara" panose="020E0502030303020204" pitchFamily="34" charset="0"/>
            </a:endParaRP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Ý KIẾN VỀ MỘT VẤN ĐỀ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23680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200483" y="-149477"/>
            <a:ext cx="1050530" cy="1223163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94900" y="844071"/>
            <a:ext cx="11352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AI NHANH NHẬN QUÀ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video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nhanh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giấy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nháp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Vấn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video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hại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vấn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426" y="5448626"/>
            <a:ext cx="594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https://youtu.be/PPmA4u7iQFM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3426" y="4701720"/>
            <a:ext cx="481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https://youtu.be/8yFA1psdk4I</a:t>
            </a:r>
          </a:p>
        </p:txBody>
      </p:sp>
    </p:spTree>
    <p:extLst>
      <p:ext uri="{BB962C8B-B14F-4D97-AF65-F5344CB8AC3E}">
        <p14:creationId xmlns:p14="http://schemas.microsoft.com/office/powerpoint/2010/main" val="35245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21782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19046-6F89-4DE7-B6D0-6D4AC595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17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组合 5">
            <a:extLst>
              <a:ext uri="{FF2B5EF4-FFF2-40B4-BE49-F238E27FC236}">
                <a16:creationId xmlns:a16="http://schemas.microsoft.com/office/drawing/2014/main" id="{CED6A439-5EFE-4F12-A545-7E1AA534BD07}"/>
              </a:ext>
            </a:extLst>
          </p:cNvPr>
          <p:cNvGrpSpPr/>
          <p:nvPr/>
        </p:nvGrpSpPr>
        <p:grpSpPr>
          <a:xfrm flipH="1">
            <a:off x="9863495" y="3761394"/>
            <a:ext cx="1554697" cy="3102013"/>
            <a:chOff x="7313614" y="5424488"/>
            <a:chExt cx="363538" cy="641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1842">
              <a:extLst>
                <a:ext uri="{FF2B5EF4-FFF2-40B4-BE49-F238E27FC236}">
                  <a16:creationId xmlns:a16="http://schemas.microsoft.com/office/drawing/2014/main" id="{0F00E65A-D9AF-4398-B84D-18613E6C4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Freeform 1843">
              <a:extLst>
                <a:ext uri="{FF2B5EF4-FFF2-40B4-BE49-F238E27FC236}">
                  <a16:creationId xmlns:a16="http://schemas.microsoft.com/office/drawing/2014/main" id="{69FF9336-A058-41C7-A801-9DA7BFDF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Freeform 1844">
              <a:extLst>
                <a:ext uri="{FF2B5EF4-FFF2-40B4-BE49-F238E27FC236}">
                  <a16:creationId xmlns:a16="http://schemas.microsoft.com/office/drawing/2014/main" id="{E5656C66-AD44-4408-82CF-83EE09AE681A}"/>
                </a:ext>
              </a:extLst>
            </p:cNvPr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Freeform 1845">
              <a:extLst>
                <a:ext uri="{FF2B5EF4-FFF2-40B4-BE49-F238E27FC236}">
                  <a16:creationId xmlns:a16="http://schemas.microsoft.com/office/drawing/2014/main" id="{13669506-480F-48F8-AD2E-025AED2AA5D2}"/>
                </a:ext>
              </a:extLst>
            </p:cNvPr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1846">
              <a:extLst>
                <a:ext uri="{FF2B5EF4-FFF2-40B4-BE49-F238E27FC236}">
                  <a16:creationId xmlns:a16="http://schemas.microsoft.com/office/drawing/2014/main" id="{AD70668F-BCA9-4794-ABFB-D11DB7BDFF84}"/>
                </a:ext>
              </a:extLst>
            </p:cNvPr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1847">
              <a:extLst>
                <a:ext uri="{FF2B5EF4-FFF2-40B4-BE49-F238E27FC236}">
                  <a16:creationId xmlns:a16="http://schemas.microsoft.com/office/drawing/2014/main" id="{507EF41D-2238-44C3-BF01-EBC6E1E7E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1848">
              <a:extLst>
                <a:ext uri="{FF2B5EF4-FFF2-40B4-BE49-F238E27FC236}">
                  <a16:creationId xmlns:a16="http://schemas.microsoft.com/office/drawing/2014/main" id="{EE7FA7B6-8F07-4C9C-B214-5DB64D1EAC24}"/>
                </a:ext>
              </a:extLst>
            </p:cNvPr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" name="Freeform 1849">
              <a:extLst>
                <a:ext uri="{FF2B5EF4-FFF2-40B4-BE49-F238E27FC236}">
                  <a16:creationId xmlns:a16="http://schemas.microsoft.com/office/drawing/2014/main" id="{5063B212-20C6-4921-9742-1A46FD66E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Freeform 1850">
              <a:extLst>
                <a:ext uri="{FF2B5EF4-FFF2-40B4-BE49-F238E27FC236}">
                  <a16:creationId xmlns:a16="http://schemas.microsoft.com/office/drawing/2014/main" id="{485B49CF-CCCB-498C-9D35-2C923B6404A0}"/>
                </a:ext>
              </a:extLst>
            </p:cNvPr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Freeform 1851">
              <a:extLst>
                <a:ext uri="{FF2B5EF4-FFF2-40B4-BE49-F238E27FC236}">
                  <a16:creationId xmlns:a16="http://schemas.microsoft.com/office/drawing/2014/main" id="{34F015A3-E68B-42C5-9D91-B98F037E9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Freeform 1852">
              <a:extLst>
                <a:ext uri="{FF2B5EF4-FFF2-40B4-BE49-F238E27FC236}">
                  <a16:creationId xmlns:a16="http://schemas.microsoft.com/office/drawing/2014/main" id="{084842DB-3391-441F-B805-9D9D49415C3A}"/>
                </a:ext>
              </a:extLst>
            </p:cNvPr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Freeform 1853">
              <a:extLst>
                <a:ext uri="{FF2B5EF4-FFF2-40B4-BE49-F238E27FC236}">
                  <a16:creationId xmlns:a16="http://schemas.microsoft.com/office/drawing/2014/main" id="{EE31986D-7E3C-4209-8BD8-2AEBF6B55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Freeform 1854">
              <a:extLst>
                <a:ext uri="{FF2B5EF4-FFF2-40B4-BE49-F238E27FC236}">
                  <a16:creationId xmlns:a16="http://schemas.microsoft.com/office/drawing/2014/main" id="{67C8D434-3BAA-420D-A90F-3D4B37D71BEB}"/>
                </a:ext>
              </a:extLst>
            </p:cNvPr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1855">
              <a:extLst>
                <a:ext uri="{FF2B5EF4-FFF2-40B4-BE49-F238E27FC236}">
                  <a16:creationId xmlns:a16="http://schemas.microsoft.com/office/drawing/2014/main" id="{29A94C05-CA4B-42C5-A8FF-2BCEC06D1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1856">
              <a:extLst>
                <a:ext uri="{FF2B5EF4-FFF2-40B4-BE49-F238E27FC236}">
                  <a16:creationId xmlns:a16="http://schemas.microsoft.com/office/drawing/2014/main" id="{D4FC4EF0-0C83-48B8-9150-B6A89013F7C8}"/>
                </a:ext>
              </a:extLst>
            </p:cNvPr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1857">
              <a:extLst>
                <a:ext uri="{FF2B5EF4-FFF2-40B4-BE49-F238E27FC236}">
                  <a16:creationId xmlns:a16="http://schemas.microsoft.com/office/drawing/2014/main" id="{2A209DC4-F963-413F-9DF0-397EA2D87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2" name="Freeform 1858">
              <a:extLst>
                <a:ext uri="{FF2B5EF4-FFF2-40B4-BE49-F238E27FC236}">
                  <a16:creationId xmlns:a16="http://schemas.microsoft.com/office/drawing/2014/main" id="{A59498D0-0F22-41BE-A1F3-FB67CD223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Freeform 1859">
              <a:extLst>
                <a:ext uri="{FF2B5EF4-FFF2-40B4-BE49-F238E27FC236}">
                  <a16:creationId xmlns:a16="http://schemas.microsoft.com/office/drawing/2014/main" id="{41EFBC0C-4E1B-42B1-B449-4B81C603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Freeform 1860">
              <a:extLst>
                <a:ext uri="{FF2B5EF4-FFF2-40B4-BE49-F238E27FC236}">
                  <a16:creationId xmlns:a16="http://schemas.microsoft.com/office/drawing/2014/main" id="{8D7816F5-F7D8-4AEC-BB2E-341E2E2305DF}"/>
                </a:ext>
              </a:extLst>
            </p:cNvPr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" name="Freeform 1861">
              <a:extLst>
                <a:ext uri="{FF2B5EF4-FFF2-40B4-BE49-F238E27FC236}">
                  <a16:creationId xmlns:a16="http://schemas.microsoft.com/office/drawing/2014/main" id="{4986AF99-24C1-4655-9F4B-9FF50FC28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Freeform 1862">
              <a:extLst>
                <a:ext uri="{FF2B5EF4-FFF2-40B4-BE49-F238E27FC236}">
                  <a16:creationId xmlns:a16="http://schemas.microsoft.com/office/drawing/2014/main" id="{C581179A-5730-404B-972E-C6A6CBBDBEEA}"/>
                </a:ext>
              </a:extLst>
            </p:cNvPr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Freeform 1863">
              <a:extLst>
                <a:ext uri="{FF2B5EF4-FFF2-40B4-BE49-F238E27FC236}">
                  <a16:creationId xmlns:a16="http://schemas.microsoft.com/office/drawing/2014/main" id="{2F438CA9-E2E8-4010-ADD3-512C76DFE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" name="Freeform 1864">
              <a:extLst>
                <a:ext uri="{FF2B5EF4-FFF2-40B4-BE49-F238E27FC236}">
                  <a16:creationId xmlns:a16="http://schemas.microsoft.com/office/drawing/2014/main" id="{9033AED0-0410-4C81-B601-0151310FBD82}"/>
                </a:ext>
              </a:extLst>
            </p:cNvPr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Freeform 1865">
              <a:extLst>
                <a:ext uri="{FF2B5EF4-FFF2-40B4-BE49-F238E27FC236}">
                  <a16:creationId xmlns:a16="http://schemas.microsoft.com/office/drawing/2014/main" id="{36DB0F0B-8718-442D-B45B-05B89A43F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" name="Freeform 1866">
              <a:extLst>
                <a:ext uri="{FF2B5EF4-FFF2-40B4-BE49-F238E27FC236}">
                  <a16:creationId xmlns:a16="http://schemas.microsoft.com/office/drawing/2014/main" id="{D67242A4-4DE1-4716-92CC-F9EFBB7D529A}"/>
                </a:ext>
              </a:extLst>
            </p:cNvPr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Freeform 1867">
              <a:extLst>
                <a:ext uri="{FF2B5EF4-FFF2-40B4-BE49-F238E27FC236}">
                  <a16:creationId xmlns:a16="http://schemas.microsoft.com/office/drawing/2014/main" id="{5A1528F4-3CE3-4B05-A87C-B746B47C7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" name="Freeform 1868">
              <a:extLst>
                <a:ext uri="{FF2B5EF4-FFF2-40B4-BE49-F238E27FC236}">
                  <a16:creationId xmlns:a16="http://schemas.microsoft.com/office/drawing/2014/main" id="{F68D716D-E0FD-4AB3-8D3D-C96E3B4F6BBD}"/>
                </a:ext>
              </a:extLst>
            </p:cNvPr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Freeform 1869">
              <a:extLst>
                <a:ext uri="{FF2B5EF4-FFF2-40B4-BE49-F238E27FC236}">
                  <a16:creationId xmlns:a16="http://schemas.microsoft.com/office/drawing/2014/main" id="{70B5BEAF-2F1B-4BC5-AD1B-EA91E7E9A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Freeform 1870">
              <a:extLst>
                <a:ext uri="{FF2B5EF4-FFF2-40B4-BE49-F238E27FC236}">
                  <a16:creationId xmlns:a16="http://schemas.microsoft.com/office/drawing/2014/main" id="{8EE03EE1-0D95-492B-8010-E70F1A979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5" name="Freeform 1871">
              <a:extLst>
                <a:ext uri="{FF2B5EF4-FFF2-40B4-BE49-F238E27FC236}">
                  <a16:creationId xmlns:a16="http://schemas.microsoft.com/office/drawing/2014/main" id="{1E902FBA-78B2-47F3-A0B7-1D8DD18EB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4217"/>
              <a:endParaRPr lang="zh-CN" altLang="en-US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6" name="任意多边形 36">
            <a:extLst>
              <a:ext uri="{FF2B5EF4-FFF2-40B4-BE49-F238E27FC236}">
                <a16:creationId xmlns:a16="http://schemas.microsoft.com/office/drawing/2014/main" id="{E37AA4DD-B866-4080-9B55-2B3B458213C8}"/>
              </a:ext>
            </a:extLst>
          </p:cNvPr>
          <p:cNvSpPr/>
          <p:nvPr/>
        </p:nvSpPr>
        <p:spPr>
          <a:xfrm>
            <a:off x="-1169401" y="5739551"/>
            <a:ext cx="11591597" cy="911116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9" name="图片 20">
            <a:extLst>
              <a:ext uri="{FF2B5EF4-FFF2-40B4-BE49-F238E27FC236}">
                <a16:creationId xmlns:a16="http://schemas.microsoft.com/office/drawing/2014/main" id="{831CB43F-6C83-4990-9DFB-80EB8A63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4" y="1256485"/>
            <a:ext cx="4416142" cy="3725621"/>
          </a:xfrm>
          <a:prstGeom prst="rect">
            <a:avLst/>
          </a:prstGeom>
        </p:spPr>
      </p:pic>
      <p:sp>
        <p:nvSpPr>
          <p:cNvPr id="41" name="文本框 21">
            <a:extLst>
              <a:ext uri="{FF2B5EF4-FFF2-40B4-BE49-F238E27FC236}">
                <a16:creationId xmlns:a16="http://schemas.microsoft.com/office/drawing/2014/main" id="{2B4C73FA-BFD3-4318-9F6C-58C1E2CB2153}"/>
              </a:ext>
            </a:extLst>
          </p:cNvPr>
          <p:cNvSpPr txBox="1"/>
          <p:nvPr/>
        </p:nvSpPr>
        <p:spPr>
          <a:xfrm>
            <a:off x="742434" y="2433416"/>
            <a:ext cx="3356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2400" b="1" i="1" dirty="0"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hình ảnh tương ứng với một hiện tượng đời sống, em hãy gọi tên hiện tượng đó</a:t>
            </a:r>
            <a:endParaRPr lang="zh-CN" altLang="en-US" sz="2400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0000D-4155-4B45-B0F5-968B5BB92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386" y="2841"/>
            <a:ext cx="7780814" cy="44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205" y="4296510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3493336" y="914400"/>
            <a:ext cx="6474911" cy="5943599"/>
            <a:chOff x="1099385" y="2069348"/>
            <a:chExt cx="2860812" cy="2163691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163691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311472" y="2596819"/>
              <a:ext cx="2436636" cy="10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quay video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GV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47" y="1560295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1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6920197" y="1505429"/>
            <a:ext cx="4719741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esktop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872753"/>
            <a:ext cx="6661464" cy="29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4" y="3221502"/>
            <a:ext cx="4629378" cy="36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LL\Desktop\tải xuống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3" y="1373612"/>
            <a:ext cx="6231987" cy="24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0" y="12521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944523" y="1718334"/>
            <a:ext cx="3643532" cy="454418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Ngăn chặn bạo lực học đường: Trách nhiệm không của riêng 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DELL\Desktop\tải xuống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7"/>
          <a:stretch/>
        </p:blipFill>
        <p:spPr bwMode="auto">
          <a:xfrm>
            <a:off x="155575" y="1718334"/>
            <a:ext cx="7302581" cy="45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425" y="-779635"/>
            <a:ext cx="2987641" cy="16797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276224" y="155598"/>
            <a:ext cx="11743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053943" y="2286000"/>
            <a:ext cx="5138056" cy="2890434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00" y="2045991"/>
            <a:ext cx="3029595" cy="3971226"/>
          </a:xfrm>
          <a:prstGeom prst="rect">
            <a:avLst/>
          </a:prstGeom>
        </p:spPr>
      </p:pic>
      <p:pic>
        <p:nvPicPr>
          <p:cNvPr id="1026" name="Picture 2" descr="Cách sử dụng mạng xã hội hiệu quả &amp; thông minh cho học sinh - Edison Schoo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991"/>
            <a:ext cx="3618291" cy="40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1409350" y="155598"/>
            <a:ext cx="9228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5520960" y="1988925"/>
            <a:ext cx="5695423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Thuận An - Tin Ủy ban nhân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uận An - Tin Ủy ban nhân d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ắp lên tình nhân ái, niềm tin vượt qua đại dịch Covid-19 |=&gt; Đăng trên  báo Bắc Gia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C:\Users\DELL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969"/>
            <a:ext cx="3162391" cy="25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op 10 bài văn mẫu Nghị luận xã hội về lòng nhân ái yêu thương con người  lớp 9 chọn lọc #202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7" y="4019917"/>
            <a:ext cx="3628906" cy="24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1409350" y="155598"/>
            <a:ext cx="9228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4725692" y="1886045"/>
            <a:ext cx="6628108" cy="17018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Suy nghĩ về vai trò của tinh thần tự học đối với mỗi học sinh - Theki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C:\Users\DELL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" y="1453956"/>
            <a:ext cx="3140619" cy="31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70" y="4219663"/>
            <a:ext cx="3813947" cy="2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1409350" y="155598"/>
            <a:ext cx="9228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6182633" y="2020048"/>
            <a:ext cx="5865905" cy="136584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 b="19810"/>
          <a:stretch/>
        </p:blipFill>
        <p:spPr>
          <a:xfrm>
            <a:off x="117566" y="2112484"/>
            <a:ext cx="5914244" cy="263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31" y="3674032"/>
            <a:ext cx="4739912" cy="25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01972"/>
              </p:ext>
            </p:extLst>
          </p:nvPr>
        </p:nvGraphicFramePr>
        <p:xfrm>
          <a:off x="112542" y="1"/>
          <a:ext cx="11943470" cy="6738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755">
                <a:tc>
                  <a:txBody>
                    <a:bodyPr/>
                    <a:lstStyle/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Mục đích của bài viết: 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78"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Ý‎ kiến của người viết:  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779"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</a:t>
                      </a:r>
                      <a:r>
                        <a:rPr lang="vi-VN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 </a:t>
                      </a: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</a:t>
                      </a:r>
                      <a:r>
                        <a:rPr lang="vi-VN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</a:t>
                      </a:r>
                      <a:r>
                        <a:rPr lang="en-US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NL</a:t>
                      </a:r>
                      <a:r>
                        <a:rPr lang="vi-VN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vi-VN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được </a:t>
                      </a: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 đề cần bàn luận: 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Có lí lẽ, dẫn chứng cụ thể: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500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Thể hiện được </a:t>
                      </a:r>
                      <a:r>
                        <a:rPr lang="en-US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vi-VN" sz="25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‎ </a:t>
                      </a: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 của người viết về vấn đề cần bàn luận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11"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Chức năng của phần mở bài: Giới thiệu vấn đề cần bàn luận và nêu rõ ‎ kiến của người viết</a:t>
                      </a:r>
                      <a:endParaRPr lang="en-US" sz="25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71" marR="405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27353" y="88621"/>
            <a:ext cx="83724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algn="just"/>
            <a:r>
              <a:rPr lang="vi-VN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 phục mọi người cần biết tha thứ khi ai đó phạm lỗi lầm </a:t>
            </a:r>
            <a:endParaRPr lang="en-US" sz="25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7353" y="728604"/>
            <a:ext cx="715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>
              <a:tabLst>
                <a:tab pos="1386840" algn="l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‎ nghĩa của sự tha thứ là điều cần thiết trong cuộc sống.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7353" y="2092433"/>
            <a:ext cx="8023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Lí lẽ: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36195" algn="just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 thứ tạo cơ hội cho con người sửa chữa lỗi lầm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36195" algn="just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 ai tránh khỏi những sai lầm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36195" algn="just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tha thứ sẽ cho con người động lực sửa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7353" y="1551388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nghĩa của sự tha thứ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7353" y="4035989"/>
            <a:ext cx="8023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Thể hiện được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‎kiến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 thành của người viết về vấn đề cần bàn luận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7428" y="5368555"/>
            <a:ext cx="7912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 thiệu vấn đề sự tha thứ và nêu ‎ kiến tha thứ là cần thiết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874</Words>
  <Application>Microsoft Office PowerPoint</Application>
  <PresentationFormat>Widescreen</PresentationFormat>
  <Paragraphs>108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 Unicode MS</vt:lpstr>
      <vt:lpstr>微软雅黑</vt:lpstr>
      <vt:lpstr>宋体</vt:lpstr>
      <vt:lpstr>Arial</vt:lpstr>
      <vt:lpstr>Calibri</vt:lpstr>
      <vt:lpstr>Calibri Light</vt:lpstr>
      <vt:lpstr>Candara</vt:lpstr>
      <vt:lpstr>等线</vt:lpstr>
      <vt:lpstr>黑体</vt:lpstr>
      <vt:lpstr>华文新魏</vt:lpstr>
      <vt:lpstr>Times New Roman</vt:lpstr>
      <vt:lpstr>字魂107号-萌趣欢乐体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2022-06-27T04:06:58Z</dcterms:created>
  <dcterms:modified xsi:type="dcterms:W3CDTF">2023-03-11T11:21:00Z</dcterms:modified>
</cp:coreProperties>
</file>